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3-2.png>
</file>

<file path=ppt/media/image-3-3.png>
</file>

<file path=ppt/media/image-3-4.png>
</file>

<file path=ppt/media/image-4-1.png>
</file>

<file path=ppt/media/image-4-2.png>
</file>

<file path=ppt/media/image-4-3.png>
</file>

<file path=ppt/media/image-4-4.png>
</file>

<file path=ppt/media/image-5-1.png>
</file>

<file path=ppt/media/image-6-1.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577697"/>
            <a:ext cx="7468553" cy="2112050"/>
          </a:xfrm>
          <a:prstGeom prst="rect">
            <a:avLst/>
          </a:prstGeom>
          <a:noFill/>
          <a:ln/>
        </p:spPr>
        <p:txBody>
          <a:bodyPr wrap="square" lIns="0" tIns="0" rIns="0" bIns="0" rtlCol="0" anchor="t"/>
          <a:lstStyle/>
          <a:p>
            <a:pPr algn="l" indent="0" marL="0">
              <a:lnSpc>
                <a:spcPts val="5500"/>
              </a:lnSpc>
              <a:buNone/>
            </a:pPr>
            <a:r>
              <a:rPr lang="en-US" sz="4400" dirty="0">
                <a:solidFill>
                  <a:srgbClr val="000000"/>
                </a:solidFill>
                <a:latin typeface="Source Serif Pro Semi Bold" pitchFamily="34" charset="0"/>
                <a:ea typeface="Source Serif Pro Semi Bold" pitchFamily="34" charset="-122"/>
                <a:cs typeface="Source Serif Pro Semi Bold" pitchFamily="34" charset="-120"/>
              </a:rPr>
              <a:t>Robust Image Watermarking with Cross-Attention and Invariant Domain Learning</a:t>
            </a:r>
            <a:endParaRPr lang="en-US" sz="4400" dirty="0"/>
          </a:p>
        </p:txBody>
      </p:sp>
      <p:sp>
        <p:nvSpPr>
          <p:cNvPr id="4" name="Text 1"/>
          <p:cNvSpPr/>
          <p:nvPr/>
        </p:nvSpPr>
        <p:spPr>
          <a:xfrm>
            <a:off x="837724" y="4048720"/>
            <a:ext cx="7468553" cy="1915120"/>
          </a:xfrm>
          <a:prstGeom prst="rect">
            <a:avLst/>
          </a:prstGeom>
          <a:noFill/>
          <a:ln/>
        </p:spPr>
        <p:txBody>
          <a:bodyPr wrap="square" lIns="0" tIns="0" rIns="0" bIns="0" rtlCol="0" anchor="t"/>
          <a:lstStyle/>
          <a:p>
            <a:pPr algn="l" indent="0" marL="0">
              <a:lnSpc>
                <a:spcPts val="3000"/>
              </a:lnSpc>
              <a:buNone/>
            </a:pPr>
            <a:r>
              <a:rPr lang="en-US" sz="1850" dirty="0">
                <a:solidFill>
                  <a:srgbClr val="272525"/>
                </a:solidFill>
                <a:latin typeface="Source Sans Pro" pitchFamily="34" charset="0"/>
                <a:ea typeface="Source Sans Pro" pitchFamily="34" charset="-122"/>
                <a:cs typeface="Source Sans Pro" pitchFamily="34" charset="-120"/>
              </a:rPr>
              <a:t>This presentation explores a novel image watermarking methodology that leverages cross-attention and invariant domain learning to enhance robustness and generalization. We will delve into the design of a new watermark embedding technique and the concept of learning an invariant domain representation for improved resilience against distortions.</a:t>
            </a:r>
            <a:endParaRPr lang="en-US" sz="1850" dirty="0"/>
          </a:p>
        </p:txBody>
      </p:sp>
      <p:sp>
        <p:nvSpPr>
          <p:cNvPr id="5" name="Shape 2"/>
          <p:cNvSpPr/>
          <p:nvPr/>
        </p:nvSpPr>
        <p:spPr>
          <a:xfrm>
            <a:off x="837724" y="6250900"/>
            <a:ext cx="382905" cy="382905"/>
          </a:xfrm>
          <a:prstGeom prst="roundRect">
            <a:avLst>
              <a:gd name="adj" fmla="val 23878209"/>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45344" y="6258520"/>
            <a:ext cx="367665" cy="367665"/>
          </a:xfrm>
          <a:prstGeom prst="rect">
            <a:avLst/>
          </a:prstGeom>
        </p:spPr>
      </p:pic>
      <p:sp>
        <p:nvSpPr>
          <p:cNvPr id="7" name="Text 3"/>
          <p:cNvSpPr/>
          <p:nvPr/>
        </p:nvSpPr>
        <p:spPr>
          <a:xfrm>
            <a:off x="1340287" y="6233041"/>
            <a:ext cx="2890123" cy="418862"/>
          </a:xfrm>
          <a:prstGeom prst="rect">
            <a:avLst/>
          </a:prstGeom>
          <a:noFill/>
          <a:ln/>
        </p:spPr>
        <p:txBody>
          <a:bodyPr wrap="none" lIns="0" tIns="0" rIns="0" bIns="0" rtlCol="0" anchor="t"/>
          <a:lstStyle/>
          <a:p>
            <a:pPr algn="l" indent="0" marL="0">
              <a:lnSpc>
                <a:spcPts val="3250"/>
              </a:lnSpc>
              <a:buNone/>
            </a:pPr>
            <a:r>
              <a:rPr lang="en-US" sz="2350" b="1" dirty="0">
                <a:solidFill>
                  <a:srgbClr val="272525"/>
                </a:solidFill>
                <a:latin typeface="Source Sans Pro Bold" pitchFamily="34" charset="0"/>
                <a:ea typeface="Source Sans Pro Bold" pitchFamily="34" charset="-122"/>
                <a:cs typeface="Source Sans Pro Bold" pitchFamily="34" charset="-120"/>
              </a:rPr>
              <a:t>by PAVAN ARAVAPALLI</a:t>
            </a:r>
            <a:endParaRPr lang="en-US" sz="2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803559"/>
            <a:ext cx="11251525" cy="704017"/>
          </a:xfrm>
          <a:prstGeom prst="rect">
            <a:avLst/>
          </a:prstGeom>
          <a:noFill/>
          <a:ln/>
        </p:spPr>
        <p:txBody>
          <a:bodyPr wrap="none" lIns="0" tIns="0" rIns="0" bIns="0" rtlCol="0" anchor="t"/>
          <a:lstStyle/>
          <a:p>
            <a:pPr algn="l" indent="0" marL="0">
              <a:lnSpc>
                <a:spcPts val="5500"/>
              </a:lnSpc>
              <a:buNone/>
            </a:pPr>
            <a:r>
              <a:rPr lang="en-US" sz="4400" dirty="0">
                <a:solidFill>
                  <a:srgbClr val="000000"/>
                </a:solidFill>
                <a:latin typeface="Source Serif Pro Semi Bold" pitchFamily="34" charset="0"/>
                <a:ea typeface="Source Serif Pro Semi Bold" pitchFamily="34" charset="-122"/>
                <a:cs typeface="Source Serif Pro Semi Bold" pitchFamily="34" charset="-120"/>
              </a:rPr>
              <a:t>Introduction to Digital Image Watermarking</a:t>
            </a:r>
            <a:endParaRPr lang="en-US" sz="4400" dirty="0"/>
          </a:p>
        </p:txBody>
      </p:sp>
      <p:sp>
        <p:nvSpPr>
          <p:cNvPr id="3" name="Text 1"/>
          <p:cNvSpPr/>
          <p:nvPr/>
        </p:nvSpPr>
        <p:spPr>
          <a:xfrm>
            <a:off x="837724" y="3105864"/>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000000"/>
                </a:solidFill>
                <a:latin typeface="Source Serif Pro Semi Bold" pitchFamily="34" charset="0"/>
                <a:ea typeface="Source Serif Pro Semi Bold" pitchFamily="34" charset="-122"/>
                <a:cs typeface="Source Serif Pro Semi Bold" pitchFamily="34" charset="-120"/>
              </a:rPr>
              <a:t>Purpose</a:t>
            </a:r>
            <a:endParaRPr lang="en-US" sz="2200" dirty="0"/>
          </a:p>
        </p:txBody>
      </p:sp>
      <p:sp>
        <p:nvSpPr>
          <p:cNvPr id="4" name="Text 2"/>
          <p:cNvSpPr/>
          <p:nvPr/>
        </p:nvSpPr>
        <p:spPr>
          <a:xfrm>
            <a:off x="837724" y="3697129"/>
            <a:ext cx="6185535" cy="1149072"/>
          </a:xfrm>
          <a:prstGeom prst="rect">
            <a:avLst/>
          </a:prstGeom>
          <a:noFill/>
          <a:ln/>
        </p:spPr>
        <p:txBody>
          <a:bodyPr wrap="square" lIns="0" tIns="0" rIns="0" bIns="0" rtlCol="0" anchor="t"/>
          <a:lstStyle/>
          <a:p>
            <a:pPr algn="l" indent="0" marL="0">
              <a:lnSpc>
                <a:spcPts val="3000"/>
              </a:lnSpc>
              <a:buNone/>
            </a:pPr>
            <a:r>
              <a:rPr lang="en-US" sz="1850" dirty="0">
                <a:solidFill>
                  <a:srgbClr val="272525"/>
                </a:solidFill>
                <a:latin typeface="Source Sans Pro" pitchFamily="34" charset="0"/>
                <a:ea typeface="Source Sans Pro" pitchFamily="34" charset="-122"/>
                <a:cs typeface="Source Sans Pro" pitchFamily="34" charset="-120"/>
              </a:rPr>
              <a:t>Digital image watermarking subtly embeds information within images to safeguard intellectual property, including content authentication, copy control, and copyright management.</a:t>
            </a:r>
            <a:endParaRPr lang="en-US" sz="1850" dirty="0"/>
          </a:p>
        </p:txBody>
      </p:sp>
      <p:sp>
        <p:nvSpPr>
          <p:cNvPr id="5" name="Text 3"/>
          <p:cNvSpPr/>
          <p:nvPr/>
        </p:nvSpPr>
        <p:spPr>
          <a:xfrm>
            <a:off x="837724" y="5061585"/>
            <a:ext cx="6185535" cy="1149072"/>
          </a:xfrm>
          <a:prstGeom prst="rect">
            <a:avLst/>
          </a:prstGeom>
          <a:noFill/>
          <a:ln/>
        </p:spPr>
        <p:txBody>
          <a:bodyPr wrap="square" lIns="0" tIns="0" rIns="0" bIns="0" rtlCol="0" anchor="t"/>
          <a:lstStyle/>
          <a:p>
            <a:pPr algn="l" indent="0" marL="0">
              <a:lnSpc>
                <a:spcPts val="3000"/>
              </a:lnSpc>
              <a:buNone/>
            </a:pPr>
            <a:r>
              <a:rPr lang="en-US" sz="1850" dirty="0">
                <a:solidFill>
                  <a:srgbClr val="272525"/>
                </a:solidFill>
                <a:latin typeface="Source Sans Pro" pitchFamily="34" charset="0"/>
                <a:ea typeface="Source Sans Pro" pitchFamily="34" charset="-122"/>
                <a:cs typeface="Source Sans Pro" pitchFamily="34" charset="-120"/>
              </a:rPr>
              <a:t>Traditional methods often require manual design, which is labor-intensive and may not yield optimal results for varying watermarks and distortions.</a:t>
            </a:r>
            <a:endParaRPr lang="en-US" sz="1850" dirty="0"/>
          </a:p>
        </p:txBody>
      </p:sp>
      <p:sp>
        <p:nvSpPr>
          <p:cNvPr id="6" name="Text 4"/>
          <p:cNvSpPr/>
          <p:nvPr/>
        </p:nvSpPr>
        <p:spPr>
          <a:xfrm>
            <a:off x="7614761" y="3105864"/>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000000"/>
                </a:solidFill>
                <a:latin typeface="Source Serif Pro Semi Bold" pitchFamily="34" charset="0"/>
                <a:ea typeface="Source Serif Pro Semi Bold" pitchFamily="34" charset="-122"/>
                <a:cs typeface="Source Serif Pro Semi Bold" pitchFamily="34" charset="-120"/>
              </a:rPr>
              <a:t>Deep Learning's Role</a:t>
            </a:r>
            <a:endParaRPr lang="en-US" sz="2200" dirty="0"/>
          </a:p>
        </p:txBody>
      </p:sp>
      <p:sp>
        <p:nvSpPr>
          <p:cNvPr id="7" name="Text 5"/>
          <p:cNvSpPr/>
          <p:nvPr/>
        </p:nvSpPr>
        <p:spPr>
          <a:xfrm>
            <a:off x="7614761" y="3697129"/>
            <a:ext cx="6185535" cy="2298144"/>
          </a:xfrm>
          <a:prstGeom prst="rect">
            <a:avLst/>
          </a:prstGeom>
          <a:noFill/>
          <a:ln/>
        </p:spPr>
        <p:txBody>
          <a:bodyPr wrap="square" lIns="0" tIns="0" rIns="0" bIns="0" rtlCol="0" anchor="t"/>
          <a:lstStyle/>
          <a:p>
            <a:pPr algn="l" indent="0" marL="0">
              <a:lnSpc>
                <a:spcPts val="3000"/>
              </a:lnSpc>
              <a:buNone/>
            </a:pPr>
            <a:r>
              <a:rPr lang="en-US" sz="1850" dirty="0">
                <a:solidFill>
                  <a:srgbClr val="272525"/>
                </a:solidFill>
                <a:latin typeface="Source Sans Pro" pitchFamily="34" charset="0"/>
                <a:ea typeface="Source Sans Pro" pitchFamily="34" charset="-122"/>
                <a:cs typeface="Source Sans Pro" pitchFamily="34" charset="-120"/>
              </a:rPr>
              <a:t>Deep neural networks offer a promising alternative by learning generalizable complex mappings, mitigating challenges faced by traditional methods. This approach provides a more robust and efficient solution for protecting digital assets across various media, including images, audio, and video.</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04374" y="753189"/>
            <a:ext cx="7735253" cy="1183719"/>
          </a:xfrm>
          <a:prstGeom prst="rect">
            <a:avLst/>
          </a:prstGeom>
          <a:noFill/>
          <a:ln/>
        </p:spPr>
        <p:txBody>
          <a:bodyPr wrap="square" lIns="0" tIns="0" rIns="0" bIns="0" rtlCol="0" anchor="t"/>
          <a:lstStyle/>
          <a:p>
            <a:pPr algn="l" indent="0" marL="0">
              <a:lnSpc>
                <a:spcPts val="4650"/>
              </a:lnSpc>
              <a:buNone/>
            </a:pPr>
            <a:r>
              <a:rPr lang="en-US" sz="3700" dirty="0">
                <a:solidFill>
                  <a:srgbClr val="000000"/>
                </a:solidFill>
                <a:latin typeface="Source Serif Pro Semi Bold" pitchFamily="34" charset="0"/>
                <a:ea typeface="Source Serif Pro Semi Bold" pitchFamily="34" charset="-122"/>
                <a:cs typeface="Source Serif Pro Semi Bold" pitchFamily="34" charset="-120"/>
              </a:rPr>
              <a:t>Advancements in Watermark Embedding</a:t>
            </a:r>
            <a:endParaRPr lang="en-US" sz="3700" dirty="0"/>
          </a:p>
        </p:txBody>
      </p:sp>
      <p:sp>
        <p:nvSpPr>
          <p:cNvPr id="4" name="Shape 1"/>
          <p:cNvSpPr/>
          <p:nvPr/>
        </p:nvSpPr>
        <p:spPr>
          <a:xfrm>
            <a:off x="704374" y="2238732"/>
            <a:ext cx="452795" cy="452795"/>
          </a:xfrm>
          <a:prstGeom prst="roundRect">
            <a:avLst>
              <a:gd name="adj" fmla="val 18668"/>
            </a:avLst>
          </a:prstGeom>
          <a:solidFill>
            <a:srgbClr val="F0D4F7"/>
          </a:solidFill>
          <a:ln w="7620">
            <a:solidFill>
              <a:srgbClr val="D6BADD"/>
            </a:solidFill>
            <a:prstDash val="solid"/>
          </a:ln>
        </p:spPr>
      </p:sp>
      <p:pic>
        <p:nvPicPr>
          <p:cNvPr id="5" name="Image 1" descr="preencoded.png">    </p:cNvPr>
          <p:cNvPicPr>
            <a:picLocks noChangeAspect="1"/>
          </p:cNvPicPr>
          <p:nvPr/>
        </p:nvPicPr>
        <p:blipFill>
          <a:blip r:embed="rId2"/>
          <a:stretch>
            <a:fillRect/>
          </a:stretch>
        </p:blipFill>
        <p:spPr>
          <a:xfrm>
            <a:off x="788670" y="2287548"/>
            <a:ext cx="284083" cy="355044"/>
          </a:xfrm>
          <a:prstGeom prst="rect">
            <a:avLst/>
          </a:prstGeom>
        </p:spPr>
      </p:pic>
      <p:sp>
        <p:nvSpPr>
          <p:cNvPr id="6" name="Text 2"/>
          <p:cNvSpPr/>
          <p:nvPr/>
        </p:nvSpPr>
        <p:spPr>
          <a:xfrm>
            <a:off x="1358384" y="2307908"/>
            <a:ext cx="2367677" cy="295989"/>
          </a:xfrm>
          <a:prstGeom prst="rect">
            <a:avLst/>
          </a:prstGeom>
          <a:noFill/>
          <a:ln/>
        </p:spPr>
        <p:txBody>
          <a:bodyPr wrap="none" lIns="0" tIns="0" rIns="0" bIns="0" rtlCol="0" anchor="t"/>
          <a:lstStyle/>
          <a:p>
            <a:pPr algn="l" indent="0" marL="0">
              <a:lnSpc>
                <a:spcPts val="2300"/>
              </a:lnSpc>
              <a:buNone/>
            </a:pPr>
            <a:r>
              <a:rPr lang="en-US" sz="1850" dirty="0">
                <a:solidFill>
                  <a:srgbClr val="272525"/>
                </a:solidFill>
                <a:latin typeface="Source Serif Pro Semi Bold" pitchFamily="34" charset="0"/>
                <a:ea typeface="Source Serif Pro Semi Bold" pitchFamily="34" charset="-122"/>
                <a:cs typeface="Source Serif Pro Semi Bold" pitchFamily="34" charset="-120"/>
              </a:rPr>
              <a:t>CNN Limitations</a:t>
            </a:r>
            <a:endParaRPr lang="en-US" sz="1850" dirty="0"/>
          </a:p>
        </p:txBody>
      </p:sp>
      <p:sp>
        <p:nvSpPr>
          <p:cNvPr id="7" name="Text 3"/>
          <p:cNvSpPr/>
          <p:nvPr/>
        </p:nvSpPr>
        <p:spPr>
          <a:xfrm>
            <a:off x="1358384" y="2724626"/>
            <a:ext cx="3087886" cy="2575560"/>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Prevalent deep learning methods use CNNs to extract features and concatenate them for watermarked image generation. However, CNNs excel in local feature extraction, which can limit their effectiveness for comprehensive image understanding.</a:t>
            </a:r>
            <a:endParaRPr lang="en-US" sz="1550" dirty="0"/>
          </a:p>
        </p:txBody>
      </p:sp>
      <p:sp>
        <p:nvSpPr>
          <p:cNvPr id="8" name="Shape 4"/>
          <p:cNvSpPr/>
          <p:nvPr/>
        </p:nvSpPr>
        <p:spPr>
          <a:xfrm>
            <a:off x="4697730" y="2238732"/>
            <a:ext cx="452795" cy="452795"/>
          </a:xfrm>
          <a:prstGeom prst="roundRect">
            <a:avLst>
              <a:gd name="adj" fmla="val 18668"/>
            </a:avLst>
          </a:prstGeom>
          <a:solidFill>
            <a:srgbClr val="F0D4F7"/>
          </a:solidFill>
          <a:ln w="7620">
            <a:solidFill>
              <a:srgbClr val="D6BADD"/>
            </a:solidFill>
            <a:prstDash val="solid"/>
          </a:ln>
        </p:spPr>
      </p:sp>
      <p:pic>
        <p:nvPicPr>
          <p:cNvPr id="9" name="Image 2" descr="preencoded.png">    </p:cNvPr>
          <p:cNvPicPr>
            <a:picLocks noChangeAspect="1"/>
          </p:cNvPicPr>
          <p:nvPr/>
        </p:nvPicPr>
        <p:blipFill>
          <a:blip r:embed="rId3"/>
          <a:stretch>
            <a:fillRect/>
          </a:stretch>
        </p:blipFill>
        <p:spPr>
          <a:xfrm>
            <a:off x="4782026" y="2287548"/>
            <a:ext cx="284083" cy="355044"/>
          </a:xfrm>
          <a:prstGeom prst="rect">
            <a:avLst/>
          </a:prstGeom>
        </p:spPr>
      </p:pic>
      <p:sp>
        <p:nvSpPr>
          <p:cNvPr id="10" name="Text 5"/>
          <p:cNvSpPr/>
          <p:nvPr/>
        </p:nvSpPr>
        <p:spPr>
          <a:xfrm>
            <a:off x="5351740" y="2307908"/>
            <a:ext cx="2873335" cy="295989"/>
          </a:xfrm>
          <a:prstGeom prst="rect">
            <a:avLst/>
          </a:prstGeom>
          <a:noFill/>
          <a:ln/>
        </p:spPr>
        <p:txBody>
          <a:bodyPr wrap="none" lIns="0" tIns="0" rIns="0" bIns="0" rtlCol="0" anchor="t"/>
          <a:lstStyle/>
          <a:p>
            <a:pPr algn="l" indent="0" marL="0">
              <a:lnSpc>
                <a:spcPts val="2300"/>
              </a:lnSpc>
              <a:buNone/>
            </a:pPr>
            <a:r>
              <a:rPr lang="en-US" sz="1850" dirty="0">
                <a:solidFill>
                  <a:srgbClr val="272525"/>
                </a:solidFill>
                <a:latin typeface="Source Serif Pro Semi Bold" pitchFamily="34" charset="0"/>
                <a:ea typeface="Source Serif Pro Semi Bold" pitchFamily="34" charset="-122"/>
                <a:cs typeface="Source Serif Pro Semi Bold" pitchFamily="34" charset="-120"/>
              </a:rPr>
              <a:t>Vision Transformers (ViTs)</a:t>
            </a:r>
            <a:endParaRPr lang="en-US" sz="1850" dirty="0"/>
          </a:p>
        </p:txBody>
      </p:sp>
      <p:sp>
        <p:nvSpPr>
          <p:cNvPr id="11" name="Text 6"/>
          <p:cNvSpPr/>
          <p:nvPr/>
        </p:nvSpPr>
        <p:spPr>
          <a:xfrm>
            <a:off x="5351740" y="2724626"/>
            <a:ext cx="3087886" cy="2897505"/>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ViTs are more adept at tasks requiring a comprehensive understanding of an image's content due to their ability to grasp global contextual information through attention mechanisms. This global perspective can lead to more coherent and effective watermarking.</a:t>
            </a:r>
            <a:endParaRPr lang="en-US" sz="1550" dirty="0"/>
          </a:p>
        </p:txBody>
      </p:sp>
      <p:sp>
        <p:nvSpPr>
          <p:cNvPr id="12" name="Shape 7"/>
          <p:cNvSpPr/>
          <p:nvPr/>
        </p:nvSpPr>
        <p:spPr>
          <a:xfrm>
            <a:off x="704374" y="6024563"/>
            <a:ext cx="452795" cy="452795"/>
          </a:xfrm>
          <a:prstGeom prst="roundRect">
            <a:avLst>
              <a:gd name="adj" fmla="val 18668"/>
            </a:avLst>
          </a:prstGeom>
          <a:solidFill>
            <a:srgbClr val="F0D4F7"/>
          </a:solidFill>
          <a:ln w="7620">
            <a:solidFill>
              <a:srgbClr val="D6BADD"/>
            </a:solidFill>
            <a:prstDash val="solid"/>
          </a:ln>
        </p:spPr>
      </p:sp>
      <p:pic>
        <p:nvPicPr>
          <p:cNvPr id="13" name="Image 3" descr="preencoded.png">    </p:cNvPr>
          <p:cNvPicPr>
            <a:picLocks noChangeAspect="1"/>
          </p:cNvPicPr>
          <p:nvPr/>
        </p:nvPicPr>
        <p:blipFill>
          <a:blip r:embed="rId4"/>
          <a:stretch>
            <a:fillRect/>
          </a:stretch>
        </p:blipFill>
        <p:spPr>
          <a:xfrm>
            <a:off x="788670" y="6073378"/>
            <a:ext cx="284083" cy="355044"/>
          </a:xfrm>
          <a:prstGeom prst="rect">
            <a:avLst/>
          </a:prstGeom>
        </p:spPr>
      </p:pic>
      <p:sp>
        <p:nvSpPr>
          <p:cNvPr id="14" name="Text 8"/>
          <p:cNvSpPr/>
          <p:nvPr/>
        </p:nvSpPr>
        <p:spPr>
          <a:xfrm>
            <a:off x="1358384" y="6093738"/>
            <a:ext cx="2458164" cy="295989"/>
          </a:xfrm>
          <a:prstGeom prst="rect">
            <a:avLst/>
          </a:prstGeom>
          <a:noFill/>
          <a:ln/>
        </p:spPr>
        <p:txBody>
          <a:bodyPr wrap="none" lIns="0" tIns="0" rIns="0" bIns="0" rtlCol="0" anchor="t"/>
          <a:lstStyle/>
          <a:p>
            <a:pPr algn="l" indent="0" marL="0">
              <a:lnSpc>
                <a:spcPts val="2300"/>
              </a:lnSpc>
              <a:buNone/>
            </a:pPr>
            <a:r>
              <a:rPr lang="en-US" sz="1850" dirty="0">
                <a:solidFill>
                  <a:srgbClr val="272525"/>
                </a:solidFill>
                <a:latin typeface="Source Serif Pro Semi Bold" pitchFamily="34" charset="0"/>
                <a:ea typeface="Source Serif Pro Semi Bold" pitchFamily="34" charset="-122"/>
                <a:cs typeface="Source Serif Pro Semi Bold" pitchFamily="34" charset="-120"/>
              </a:rPr>
              <a:t>Robustness Challenges</a:t>
            </a:r>
            <a:endParaRPr lang="en-US" sz="1850" dirty="0"/>
          </a:p>
        </p:txBody>
      </p:sp>
      <p:sp>
        <p:nvSpPr>
          <p:cNvPr id="15" name="Text 9"/>
          <p:cNvSpPr/>
          <p:nvPr/>
        </p:nvSpPr>
        <p:spPr>
          <a:xfrm>
            <a:off x="1358384" y="6510457"/>
            <a:ext cx="7081242" cy="965835"/>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Source Sans Pro" pitchFamily="34" charset="0"/>
                <a:ea typeface="Source Sans Pro" pitchFamily="34" charset="-122"/>
                <a:cs typeface="Source Sans Pro" pitchFamily="34" charset="-120"/>
              </a:rPr>
              <a:t>The integrity of extracted watermarks can be compromised by distortions. Current solutions often incorporate conceivable distortions into the training pipeline, limiting robustness to only those specific distortions.</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23623" y="875348"/>
            <a:ext cx="7869555" cy="1070848"/>
          </a:xfrm>
          <a:prstGeom prst="rect">
            <a:avLst/>
          </a:prstGeom>
          <a:noFill/>
          <a:ln/>
        </p:spPr>
        <p:txBody>
          <a:bodyPr wrap="square" lIns="0" tIns="0" rIns="0" bIns="0" rtlCol="0" anchor="t"/>
          <a:lstStyle/>
          <a:p>
            <a:pPr algn="l" indent="0" marL="0">
              <a:lnSpc>
                <a:spcPts val="4200"/>
              </a:lnSpc>
              <a:buNone/>
            </a:pPr>
            <a:r>
              <a:rPr lang="en-US" sz="3350" dirty="0">
                <a:solidFill>
                  <a:srgbClr val="000000"/>
                </a:solidFill>
                <a:latin typeface="Source Serif Pro Semi Bold" pitchFamily="34" charset="0"/>
                <a:ea typeface="Source Serif Pro Semi Bold" pitchFamily="34" charset="-122"/>
                <a:cs typeface="Source Serif Pro Semi Bold" pitchFamily="34" charset="-120"/>
              </a:rPr>
              <a:t>Proposed Scheme: Cross-Attention and Invariant Domain</a:t>
            </a:r>
            <a:endParaRPr lang="en-US" sz="3350" dirty="0"/>
          </a:p>
        </p:txBody>
      </p:sp>
      <p:pic>
        <p:nvPicPr>
          <p:cNvPr id="4" name="Image 1" descr="preencoded.png">    </p:cNvPr>
          <p:cNvPicPr>
            <a:picLocks noChangeAspect="1"/>
          </p:cNvPicPr>
          <p:nvPr/>
        </p:nvPicPr>
        <p:blipFill>
          <a:blip r:embed="rId2"/>
          <a:stretch>
            <a:fillRect/>
          </a:stretch>
        </p:blipFill>
        <p:spPr>
          <a:xfrm>
            <a:off x="6123623" y="2219206"/>
            <a:ext cx="910352" cy="1614607"/>
          </a:xfrm>
          <a:prstGeom prst="rect">
            <a:avLst/>
          </a:prstGeom>
        </p:spPr>
      </p:pic>
      <p:sp>
        <p:nvSpPr>
          <p:cNvPr id="5" name="Text 1"/>
          <p:cNvSpPr/>
          <p:nvPr/>
        </p:nvSpPr>
        <p:spPr>
          <a:xfrm>
            <a:off x="7306985" y="2401253"/>
            <a:ext cx="2640806" cy="267653"/>
          </a:xfrm>
          <a:prstGeom prst="rect">
            <a:avLst/>
          </a:prstGeom>
          <a:noFill/>
          <a:ln/>
        </p:spPr>
        <p:txBody>
          <a:bodyPr wrap="none" lIns="0" tIns="0" rIns="0" bIns="0" rtlCol="0" anchor="t"/>
          <a:lstStyle/>
          <a:p>
            <a:pPr algn="l" indent="0" marL="0">
              <a:lnSpc>
                <a:spcPts val="2100"/>
              </a:lnSpc>
              <a:buNone/>
            </a:pPr>
            <a:r>
              <a:rPr lang="en-US" sz="1650" dirty="0">
                <a:solidFill>
                  <a:srgbClr val="272525"/>
                </a:solidFill>
                <a:latin typeface="Source Serif Pro Semi Bold" pitchFamily="34" charset="0"/>
                <a:ea typeface="Source Serif Pro Semi Bold" pitchFamily="34" charset="-122"/>
                <a:cs typeface="Source Serif Pro Semi Bold" pitchFamily="34" charset="-120"/>
              </a:rPr>
              <a:t>Multi-Head Cross Attention</a:t>
            </a:r>
            <a:endParaRPr lang="en-US" sz="1650" dirty="0"/>
          </a:p>
        </p:txBody>
      </p:sp>
      <p:sp>
        <p:nvSpPr>
          <p:cNvPr id="6" name="Text 2"/>
          <p:cNvSpPr/>
          <p:nvPr/>
        </p:nvSpPr>
        <p:spPr>
          <a:xfrm>
            <a:off x="7306985" y="2778085"/>
            <a:ext cx="6686193" cy="873681"/>
          </a:xfrm>
          <a:prstGeom prst="rect">
            <a:avLst/>
          </a:prstGeom>
          <a:noFill/>
          <a:ln/>
        </p:spPr>
        <p:txBody>
          <a:bodyPr wrap="square" lIns="0" tIns="0" rIns="0" bIns="0" rtlCol="0" anchor="t"/>
          <a:lstStyle/>
          <a:p>
            <a:pPr algn="l" indent="0" marL="0">
              <a:lnSpc>
                <a:spcPts val="2250"/>
              </a:lnSpc>
              <a:buNone/>
            </a:pPr>
            <a:r>
              <a:rPr lang="en-US" sz="1400" dirty="0">
                <a:solidFill>
                  <a:srgbClr val="272525"/>
                </a:solidFill>
                <a:latin typeface="Source Sans Pro" pitchFamily="34" charset="0"/>
                <a:ea typeface="Source Sans Pro" pitchFamily="34" charset="-122"/>
                <a:cs typeface="Source Sans Pro" pitchFamily="34" charset="-120"/>
              </a:rPr>
              <a:t>We devise a watermark embedding technique using a multi-head cross-attention mechanism. This facilitates information exchange between the cover image and watermark to identify semantically suitable embedding locations.</a:t>
            </a:r>
            <a:endParaRPr lang="en-US" sz="1400" dirty="0"/>
          </a:p>
        </p:txBody>
      </p:sp>
      <p:pic>
        <p:nvPicPr>
          <p:cNvPr id="7" name="Image 2" descr="preencoded.png">    </p:cNvPr>
          <p:cNvPicPr>
            <a:picLocks noChangeAspect="1"/>
          </p:cNvPicPr>
          <p:nvPr/>
        </p:nvPicPr>
        <p:blipFill>
          <a:blip r:embed="rId3"/>
          <a:stretch>
            <a:fillRect/>
          </a:stretch>
        </p:blipFill>
        <p:spPr>
          <a:xfrm>
            <a:off x="6123623" y="3833813"/>
            <a:ext cx="910352" cy="1905833"/>
          </a:xfrm>
          <a:prstGeom prst="rect">
            <a:avLst/>
          </a:prstGeom>
        </p:spPr>
      </p:pic>
      <p:sp>
        <p:nvSpPr>
          <p:cNvPr id="8" name="Text 3"/>
          <p:cNvSpPr/>
          <p:nvPr/>
        </p:nvSpPr>
        <p:spPr>
          <a:xfrm>
            <a:off x="7306985" y="4015859"/>
            <a:ext cx="2645926" cy="267653"/>
          </a:xfrm>
          <a:prstGeom prst="rect">
            <a:avLst/>
          </a:prstGeom>
          <a:noFill/>
          <a:ln/>
        </p:spPr>
        <p:txBody>
          <a:bodyPr wrap="none" lIns="0" tIns="0" rIns="0" bIns="0" rtlCol="0" anchor="t"/>
          <a:lstStyle/>
          <a:p>
            <a:pPr algn="l" indent="0" marL="0">
              <a:lnSpc>
                <a:spcPts val="2100"/>
              </a:lnSpc>
              <a:buNone/>
            </a:pPr>
            <a:r>
              <a:rPr lang="en-US" sz="1650" dirty="0">
                <a:solidFill>
                  <a:srgbClr val="272525"/>
                </a:solidFill>
                <a:latin typeface="Source Serif Pro Semi Bold" pitchFamily="34" charset="0"/>
                <a:ea typeface="Source Serif Pro Semi Bold" pitchFamily="34" charset="-122"/>
                <a:cs typeface="Source Serif Pro Semi Bold" pitchFamily="34" charset="-120"/>
              </a:rPr>
              <a:t>Invariant Domain Learning</a:t>
            </a:r>
            <a:endParaRPr lang="en-US" sz="1650" dirty="0"/>
          </a:p>
        </p:txBody>
      </p:sp>
      <p:sp>
        <p:nvSpPr>
          <p:cNvPr id="9" name="Text 4"/>
          <p:cNvSpPr/>
          <p:nvPr/>
        </p:nvSpPr>
        <p:spPr>
          <a:xfrm>
            <a:off x="7306985" y="4392692"/>
            <a:ext cx="6686193" cy="1164908"/>
          </a:xfrm>
          <a:prstGeom prst="rect">
            <a:avLst/>
          </a:prstGeom>
          <a:noFill/>
          <a:ln/>
        </p:spPr>
        <p:txBody>
          <a:bodyPr wrap="square" lIns="0" tIns="0" rIns="0" bIns="0" rtlCol="0" anchor="t"/>
          <a:lstStyle/>
          <a:p>
            <a:pPr algn="l" indent="0" marL="0">
              <a:lnSpc>
                <a:spcPts val="2250"/>
              </a:lnSpc>
              <a:buNone/>
            </a:pPr>
            <a:r>
              <a:rPr lang="en-US" sz="1400" dirty="0">
                <a:solidFill>
                  <a:srgbClr val="272525"/>
                </a:solidFill>
                <a:latin typeface="Source Sans Pro" pitchFamily="34" charset="0"/>
                <a:ea typeface="Source Sans Pro" pitchFamily="34" charset="-122"/>
                <a:cs typeface="Source Sans Pro" pitchFamily="34" charset="-120"/>
              </a:rPr>
              <a:t>We propose learning an invariant domain that encapsulates both semantic and noise-invariant information regarding the watermark. This is achieved through a self-supervised watermarking framework that concurrently learns watermarking and the invariant domain.</a:t>
            </a:r>
            <a:endParaRPr lang="en-US" sz="1400" dirty="0"/>
          </a:p>
        </p:txBody>
      </p:sp>
      <p:pic>
        <p:nvPicPr>
          <p:cNvPr id="10" name="Image 3" descr="preencoded.png">    </p:cNvPr>
          <p:cNvPicPr>
            <a:picLocks noChangeAspect="1"/>
          </p:cNvPicPr>
          <p:nvPr/>
        </p:nvPicPr>
        <p:blipFill>
          <a:blip r:embed="rId4"/>
          <a:stretch>
            <a:fillRect/>
          </a:stretch>
        </p:blipFill>
        <p:spPr>
          <a:xfrm>
            <a:off x="6123623" y="5739646"/>
            <a:ext cx="910352" cy="1614607"/>
          </a:xfrm>
          <a:prstGeom prst="rect">
            <a:avLst/>
          </a:prstGeom>
        </p:spPr>
      </p:pic>
      <p:sp>
        <p:nvSpPr>
          <p:cNvPr id="11" name="Text 5"/>
          <p:cNvSpPr/>
          <p:nvPr/>
        </p:nvSpPr>
        <p:spPr>
          <a:xfrm>
            <a:off x="7306985" y="5921693"/>
            <a:ext cx="2142053" cy="267653"/>
          </a:xfrm>
          <a:prstGeom prst="rect">
            <a:avLst/>
          </a:prstGeom>
          <a:noFill/>
          <a:ln/>
        </p:spPr>
        <p:txBody>
          <a:bodyPr wrap="none" lIns="0" tIns="0" rIns="0" bIns="0" rtlCol="0" anchor="t"/>
          <a:lstStyle/>
          <a:p>
            <a:pPr algn="l" indent="0" marL="0">
              <a:lnSpc>
                <a:spcPts val="2100"/>
              </a:lnSpc>
              <a:buNone/>
            </a:pPr>
            <a:r>
              <a:rPr lang="en-US" sz="1650" dirty="0">
                <a:solidFill>
                  <a:srgbClr val="272525"/>
                </a:solidFill>
                <a:latin typeface="Source Serif Pro Semi Bold" pitchFamily="34" charset="0"/>
                <a:ea typeface="Source Serif Pro Semi Bold" pitchFamily="34" charset="-122"/>
                <a:cs typeface="Source Serif Pro Semi Bold" pitchFamily="34" charset="-120"/>
              </a:rPr>
              <a:t>Enhanced Robustness</a:t>
            </a:r>
            <a:endParaRPr lang="en-US" sz="1650" dirty="0"/>
          </a:p>
        </p:txBody>
      </p:sp>
      <p:sp>
        <p:nvSpPr>
          <p:cNvPr id="12" name="Text 6"/>
          <p:cNvSpPr/>
          <p:nvPr/>
        </p:nvSpPr>
        <p:spPr>
          <a:xfrm>
            <a:off x="7306985" y="6298525"/>
            <a:ext cx="6686193" cy="873681"/>
          </a:xfrm>
          <a:prstGeom prst="rect">
            <a:avLst/>
          </a:prstGeom>
          <a:noFill/>
          <a:ln/>
        </p:spPr>
        <p:txBody>
          <a:bodyPr wrap="square" lIns="0" tIns="0" rIns="0" bIns="0" rtlCol="0" anchor="t"/>
          <a:lstStyle/>
          <a:p>
            <a:pPr algn="l" indent="0" marL="0">
              <a:lnSpc>
                <a:spcPts val="2250"/>
              </a:lnSpc>
              <a:buNone/>
            </a:pPr>
            <a:r>
              <a:rPr lang="en-US" sz="1400" dirty="0">
                <a:solidFill>
                  <a:srgbClr val="272525"/>
                </a:solidFill>
                <a:latin typeface="Source Sans Pro" pitchFamily="34" charset="0"/>
                <a:ea typeface="Source Sans Pro" pitchFamily="34" charset="-122"/>
                <a:cs typeface="Source Sans Pro" pitchFamily="34" charset="-120"/>
              </a:rPr>
              <a:t>This exploration in training methodology lays the groundwork for enhancing robustness in deep learning-based image watermarking. Experimental results show our method matches or surpasses state-of-the-art techniques in various noise scenarios.</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373029"/>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000000"/>
                </a:solidFill>
                <a:latin typeface="Source Serif Pro Semi Bold" pitchFamily="34" charset="0"/>
                <a:ea typeface="Source Serif Pro Semi Bold" pitchFamily="34" charset="-122"/>
                <a:cs typeface="Source Serif Pro Semi Bold" pitchFamily="34" charset="-120"/>
              </a:rPr>
              <a:t>Architectural Components and Workflow</a:t>
            </a:r>
            <a:endParaRPr lang="en-US" sz="4400" dirty="0"/>
          </a:p>
        </p:txBody>
      </p:sp>
      <p:sp>
        <p:nvSpPr>
          <p:cNvPr id="4" name="Text 1"/>
          <p:cNvSpPr/>
          <p:nvPr/>
        </p:nvSpPr>
        <p:spPr>
          <a:xfrm>
            <a:off x="837724" y="3140035"/>
            <a:ext cx="7468553" cy="1532096"/>
          </a:xfrm>
          <a:prstGeom prst="rect">
            <a:avLst/>
          </a:prstGeom>
          <a:noFill/>
          <a:ln/>
        </p:spPr>
        <p:txBody>
          <a:bodyPr wrap="square" lIns="0" tIns="0" rIns="0" bIns="0" rtlCol="0" anchor="t"/>
          <a:lstStyle/>
          <a:p>
            <a:pPr algn="l" indent="0" marL="0">
              <a:lnSpc>
                <a:spcPts val="3000"/>
              </a:lnSpc>
              <a:buNone/>
            </a:pPr>
            <a:r>
              <a:rPr lang="en-US" sz="1850" dirty="0">
                <a:solidFill>
                  <a:srgbClr val="272525"/>
                </a:solidFill>
                <a:latin typeface="Source Sans Pro" pitchFamily="34" charset="0"/>
                <a:ea typeface="Source Sans Pro" pitchFamily="34" charset="-122"/>
                <a:cs typeface="Source Sans Pro" pitchFamily="34" charset="-120"/>
              </a:rPr>
              <a:t>The proposed architecture consists of four main components: the embedder, encoder, decoder, and extractor, trained sequentially. The workflow involves inputting anchor, positive, and negative cover images and watermarks into the embedder to yield marked images.</a:t>
            </a:r>
            <a:endParaRPr lang="en-US" sz="1850" dirty="0"/>
          </a:p>
        </p:txBody>
      </p:sp>
      <p:sp>
        <p:nvSpPr>
          <p:cNvPr id="5" name="Text 2"/>
          <p:cNvSpPr/>
          <p:nvPr/>
        </p:nvSpPr>
        <p:spPr>
          <a:xfrm>
            <a:off x="837724" y="4941332"/>
            <a:ext cx="7468553" cy="1915120"/>
          </a:xfrm>
          <a:prstGeom prst="rect">
            <a:avLst/>
          </a:prstGeom>
          <a:noFill/>
          <a:ln/>
        </p:spPr>
        <p:txBody>
          <a:bodyPr wrap="square" lIns="0" tIns="0" rIns="0" bIns="0" rtlCol="0" anchor="t"/>
          <a:lstStyle/>
          <a:p>
            <a:pPr algn="l" indent="0" marL="0">
              <a:lnSpc>
                <a:spcPts val="3000"/>
              </a:lnSpc>
              <a:buNone/>
            </a:pPr>
            <a:r>
              <a:rPr lang="en-US" sz="1850" dirty="0">
                <a:solidFill>
                  <a:srgbClr val="272525"/>
                </a:solidFill>
                <a:latin typeface="Source Sans Pro" pitchFamily="34" charset="0"/>
                <a:ea typeface="Source Sans Pro" pitchFamily="34" charset="-122"/>
                <a:cs typeface="Source Sans Pro" pitchFamily="34" charset="-120"/>
              </a:rPr>
              <a:t>These marked images are then fed into the encoder, producing invariant domains that abstract essential features and mitigate noise. The invariant domains are subsequently processed by the decoder and extractor to recover the watermarks, which should closely resemble the originals, demonstrating the scheme's robustness.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6400" y="864632"/>
            <a:ext cx="7548801" cy="610433"/>
          </a:xfrm>
          <a:prstGeom prst="rect">
            <a:avLst/>
          </a:prstGeom>
          <a:noFill/>
          <a:ln/>
        </p:spPr>
        <p:txBody>
          <a:bodyPr wrap="none" lIns="0" tIns="0" rIns="0" bIns="0" rtlCol="0" anchor="t"/>
          <a:lstStyle/>
          <a:p>
            <a:pPr algn="l" indent="0" marL="0">
              <a:lnSpc>
                <a:spcPts val="4800"/>
              </a:lnSpc>
              <a:buNone/>
            </a:pPr>
            <a:r>
              <a:rPr lang="en-US" sz="3800" dirty="0">
                <a:solidFill>
                  <a:srgbClr val="000000"/>
                </a:solidFill>
                <a:latin typeface="Source Serif Pro Semi Bold" pitchFamily="34" charset="0"/>
                <a:ea typeface="Source Serif Pro Semi Bold" pitchFamily="34" charset="-122"/>
                <a:cs typeface="Source Serif Pro Semi Bold" pitchFamily="34" charset="-120"/>
              </a:rPr>
              <a:t>Benefits of Cross-Attention (MHA)</a:t>
            </a:r>
            <a:endParaRPr lang="en-US" sz="3800" dirty="0"/>
          </a:p>
        </p:txBody>
      </p:sp>
      <p:sp>
        <p:nvSpPr>
          <p:cNvPr id="4" name="Shape 1"/>
          <p:cNvSpPr/>
          <p:nvPr/>
        </p:nvSpPr>
        <p:spPr>
          <a:xfrm>
            <a:off x="726400" y="1786295"/>
            <a:ext cx="3741896" cy="3183493"/>
          </a:xfrm>
          <a:prstGeom prst="roundRect">
            <a:avLst>
              <a:gd name="adj" fmla="val 2738"/>
            </a:avLst>
          </a:prstGeom>
          <a:solidFill>
            <a:srgbClr val="F0D4F7"/>
          </a:solidFill>
          <a:ln w="7620">
            <a:solidFill>
              <a:srgbClr val="D6BADD"/>
            </a:solidFill>
            <a:prstDash val="solid"/>
          </a:ln>
        </p:spPr>
      </p:sp>
      <p:sp>
        <p:nvSpPr>
          <p:cNvPr id="5" name="Text 2"/>
          <p:cNvSpPr/>
          <p:nvPr/>
        </p:nvSpPr>
        <p:spPr>
          <a:xfrm>
            <a:off x="941546" y="2001441"/>
            <a:ext cx="2565797" cy="305157"/>
          </a:xfrm>
          <a:prstGeom prst="rect">
            <a:avLst/>
          </a:prstGeom>
          <a:noFill/>
          <a:ln/>
        </p:spPr>
        <p:txBody>
          <a:bodyPr wrap="none" lIns="0" tIns="0" rIns="0" bIns="0" rtlCol="0" anchor="t"/>
          <a:lstStyle/>
          <a:p>
            <a:pPr algn="l" indent="0" marL="0">
              <a:lnSpc>
                <a:spcPts val="2400"/>
              </a:lnSpc>
              <a:buNone/>
            </a:pPr>
            <a:r>
              <a:rPr lang="en-US" sz="1900" dirty="0">
                <a:solidFill>
                  <a:srgbClr val="272525"/>
                </a:solidFill>
                <a:latin typeface="Source Serif Pro Semi Bold" pitchFamily="34" charset="0"/>
                <a:ea typeface="Source Serif Pro Semi Bold" pitchFamily="34" charset="-122"/>
                <a:cs typeface="Source Serif Pro Semi Bold" pitchFamily="34" charset="-120"/>
              </a:rPr>
              <a:t>Global Context Capture</a:t>
            </a:r>
            <a:endParaRPr lang="en-US" sz="1900" dirty="0"/>
          </a:p>
        </p:txBody>
      </p:sp>
      <p:sp>
        <p:nvSpPr>
          <p:cNvPr id="6" name="Text 3"/>
          <p:cNvSpPr/>
          <p:nvPr/>
        </p:nvSpPr>
        <p:spPr>
          <a:xfrm>
            <a:off x="941546" y="2431018"/>
            <a:ext cx="3311604" cy="2323624"/>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Vision Transformers (ViTs) utilize a self-attention mechanism to efficiently capture global context among pixels, aiding in understanding spatial relationships within images. This contrasts with CNNs, which focus on local feature extraction.</a:t>
            </a:r>
            <a:endParaRPr lang="en-US" sz="1600" dirty="0"/>
          </a:p>
        </p:txBody>
      </p:sp>
      <p:sp>
        <p:nvSpPr>
          <p:cNvPr id="7" name="Shape 4"/>
          <p:cNvSpPr/>
          <p:nvPr/>
        </p:nvSpPr>
        <p:spPr>
          <a:xfrm>
            <a:off x="4675823" y="1786295"/>
            <a:ext cx="3741896" cy="3183493"/>
          </a:xfrm>
          <a:prstGeom prst="roundRect">
            <a:avLst>
              <a:gd name="adj" fmla="val 2738"/>
            </a:avLst>
          </a:prstGeom>
          <a:solidFill>
            <a:srgbClr val="F0D4F7"/>
          </a:solidFill>
          <a:ln w="7620">
            <a:solidFill>
              <a:srgbClr val="D6BADD"/>
            </a:solidFill>
            <a:prstDash val="solid"/>
          </a:ln>
        </p:spPr>
      </p:sp>
      <p:sp>
        <p:nvSpPr>
          <p:cNvPr id="8" name="Text 5"/>
          <p:cNvSpPr/>
          <p:nvPr/>
        </p:nvSpPr>
        <p:spPr>
          <a:xfrm>
            <a:off x="4890968" y="2001441"/>
            <a:ext cx="2479596" cy="305157"/>
          </a:xfrm>
          <a:prstGeom prst="rect">
            <a:avLst/>
          </a:prstGeom>
          <a:noFill/>
          <a:ln/>
        </p:spPr>
        <p:txBody>
          <a:bodyPr wrap="none" lIns="0" tIns="0" rIns="0" bIns="0" rtlCol="0" anchor="t"/>
          <a:lstStyle/>
          <a:p>
            <a:pPr algn="l" indent="0" marL="0">
              <a:lnSpc>
                <a:spcPts val="2400"/>
              </a:lnSpc>
              <a:buNone/>
            </a:pPr>
            <a:r>
              <a:rPr lang="en-US" sz="1900" dirty="0">
                <a:solidFill>
                  <a:srgbClr val="272525"/>
                </a:solidFill>
                <a:latin typeface="Source Serif Pro Semi Bold" pitchFamily="34" charset="0"/>
                <a:ea typeface="Source Serif Pro Semi Bold" pitchFamily="34" charset="-122"/>
                <a:cs typeface="Source Serif Pro Semi Bold" pitchFamily="34" charset="-120"/>
              </a:rPr>
              <a:t>Information Exchange</a:t>
            </a:r>
            <a:endParaRPr lang="en-US" sz="1900" dirty="0"/>
          </a:p>
        </p:txBody>
      </p:sp>
      <p:sp>
        <p:nvSpPr>
          <p:cNvPr id="9" name="Text 6"/>
          <p:cNvSpPr/>
          <p:nvPr/>
        </p:nvSpPr>
        <p:spPr>
          <a:xfrm>
            <a:off x="4890968" y="2431018"/>
            <a:ext cx="3311604" cy="2323624"/>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Cross-attention facilitates information exchange between different sequences. We propose using Multi-Head Attention (MHA) in image watermarking to allocate watermarks across various regions based on relevance.</a:t>
            </a:r>
            <a:endParaRPr lang="en-US" sz="1600" dirty="0"/>
          </a:p>
        </p:txBody>
      </p:sp>
      <p:sp>
        <p:nvSpPr>
          <p:cNvPr id="10" name="Shape 7"/>
          <p:cNvSpPr/>
          <p:nvPr/>
        </p:nvSpPr>
        <p:spPr>
          <a:xfrm>
            <a:off x="726400" y="5177314"/>
            <a:ext cx="7691199" cy="2187654"/>
          </a:xfrm>
          <a:prstGeom prst="roundRect">
            <a:avLst>
              <a:gd name="adj" fmla="val 3985"/>
            </a:avLst>
          </a:prstGeom>
          <a:solidFill>
            <a:srgbClr val="F0D4F7"/>
          </a:solidFill>
          <a:ln w="7620">
            <a:solidFill>
              <a:srgbClr val="D6BADD"/>
            </a:solidFill>
            <a:prstDash val="solid"/>
          </a:ln>
        </p:spPr>
      </p:sp>
      <p:sp>
        <p:nvSpPr>
          <p:cNvPr id="11" name="Text 8"/>
          <p:cNvSpPr/>
          <p:nvPr/>
        </p:nvSpPr>
        <p:spPr>
          <a:xfrm>
            <a:off x="941546" y="5392460"/>
            <a:ext cx="2878455" cy="305157"/>
          </a:xfrm>
          <a:prstGeom prst="rect">
            <a:avLst/>
          </a:prstGeom>
          <a:noFill/>
          <a:ln/>
        </p:spPr>
        <p:txBody>
          <a:bodyPr wrap="none" lIns="0" tIns="0" rIns="0" bIns="0" rtlCol="0" anchor="t"/>
          <a:lstStyle/>
          <a:p>
            <a:pPr algn="l" indent="0" marL="0">
              <a:lnSpc>
                <a:spcPts val="2400"/>
              </a:lnSpc>
              <a:buNone/>
            </a:pPr>
            <a:r>
              <a:rPr lang="en-US" sz="1900" dirty="0">
                <a:solidFill>
                  <a:srgbClr val="272525"/>
                </a:solidFill>
                <a:latin typeface="Source Serif Pro Semi Bold" pitchFamily="34" charset="0"/>
                <a:ea typeface="Source Serif Pro Semi Bold" pitchFamily="34" charset="-122"/>
                <a:cs typeface="Source Serif Pro Semi Bold" pitchFamily="34" charset="-120"/>
              </a:rPr>
              <a:t>Robust and Imperceptible</a:t>
            </a:r>
            <a:endParaRPr lang="en-US" sz="1900" dirty="0"/>
          </a:p>
        </p:txBody>
      </p:sp>
      <p:sp>
        <p:nvSpPr>
          <p:cNvPr id="12" name="Text 9"/>
          <p:cNvSpPr/>
          <p:nvPr/>
        </p:nvSpPr>
        <p:spPr>
          <a:xfrm>
            <a:off x="941546" y="5822037"/>
            <a:ext cx="7260908" cy="1327785"/>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By treating the watermark as auxiliary information and applying cross-attention between image and watermark embeddings, we aim for a more robust and imperceptible watermarking process. This approach identifies optimal embedding locations.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373029"/>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000000"/>
                </a:solidFill>
                <a:latin typeface="Source Serif Pro Semi Bold" pitchFamily="34" charset="0"/>
                <a:ea typeface="Source Serif Pro Semi Bold" pitchFamily="34" charset="-122"/>
                <a:cs typeface="Source Serif Pro Semi Bold" pitchFamily="34" charset="-120"/>
              </a:rPr>
              <a:t>The Invariant Domain and Training Scheme</a:t>
            </a:r>
            <a:endParaRPr lang="en-US" sz="4400" dirty="0"/>
          </a:p>
        </p:txBody>
      </p:sp>
      <p:sp>
        <p:nvSpPr>
          <p:cNvPr id="4" name="Text 1"/>
          <p:cNvSpPr/>
          <p:nvPr/>
        </p:nvSpPr>
        <p:spPr>
          <a:xfrm>
            <a:off x="6324124" y="3140035"/>
            <a:ext cx="7468553" cy="1532096"/>
          </a:xfrm>
          <a:prstGeom prst="rect">
            <a:avLst/>
          </a:prstGeom>
          <a:noFill/>
          <a:ln/>
        </p:spPr>
        <p:txBody>
          <a:bodyPr wrap="square" lIns="0" tIns="0" rIns="0" bIns="0" rtlCol="0" anchor="t"/>
          <a:lstStyle/>
          <a:p>
            <a:pPr algn="l" indent="0" marL="0">
              <a:lnSpc>
                <a:spcPts val="3000"/>
              </a:lnSpc>
              <a:buNone/>
            </a:pPr>
            <a:r>
              <a:rPr lang="en-US" sz="1850" dirty="0">
                <a:solidFill>
                  <a:srgbClr val="272525"/>
                </a:solidFill>
                <a:latin typeface="Source Sans Pro" pitchFamily="34" charset="0"/>
                <a:ea typeface="Source Sans Pro" pitchFamily="34" charset="-122"/>
                <a:cs typeface="Source Sans Pro" pitchFamily="34" charset="-120"/>
              </a:rPr>
              <a:t>The invariant domain aims to encapsulate essential patterns and salient details from the marked image, serving as a robust anchor for watermark embedding and ensuring resilience against distortions. This allows for robust watermark extraction even amidst heavy distortions.</a:t>
            </a:r>
            <a:endParaRPr lang="en-US" sz="1850" dirty="0"/>
          </a:p>
        </p:txBody>
      </p:sp>
      <p:sp>
        <p:nvSpPr>
          <p:cNvPr id="5" name="Text 2"/>
          <p:cNvSpPr/>
          <p:nvPr/>
        </p:nvSpPr>
        <p:spPr>
          <a:xfrm>
            <a:off x="6324124" y="4941332"/>
            <a:ext cx="7468553" cy="1915120"/>
          </a:xfrm>
          <a:prstGeom prst="rect">
            <a:avLst/>
          </a:prstGeom>
          <a:noFill/>
          <a:ln/>
        </p:spPr>
        <p:txBody>
          <a:bodyPr wrap="square" lIns="0" tIns="0" rIns="0" bIns="0" rtlCol="0" anchor="t"/>
          <a:lstStyle/>
          <a:p>
            <a:pPr algn="l" indent="0" marL="0">
              <a:lnSpc>
                <a:spcPts val="3000"/>
              </a:lnSpc>
              <a:buNone/>
            </a:pPr>
            <a:r>
              <a:rPr lang="en-US" sz="1850" dirty="0">
                <a:solidFill>
                  <a:srgbClr val="272525"/>
                </a:solidFill>
                <a:latin typeface="Source Sans Pro" pitchFamily="34" charset="0"/>
                <a:ea typeface="Source Sans Pro" pitchFamily="34" charset="-122"/>
                <a:cs typeface="Source Sans Pro" pitchFamily="34" charset="-120"/>
              </a:rPr>
              <a:t>Our proposed method learns this invariant domain by minimizing the distance between encodings of anchor and positive marked images, while maximizing the distance from negative marked images. This self-supervised training scheme simultaneously learns watermarking and the invariant domain from scratch.</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33519" y="419219"/>
            <a:ext cx="7765852" cy="448389"/>
          </a:xfrm>
          <a:prstGeom prst="rect">
            <a:avLst/>
          </a:prstGeom>
          <a:noFill/>
          <a:ln/>
        </p:spPr>
        <p:txBody>
          <a:bodyPr wrap="none" lIns="0" tIns="0" rIns="0" bIns="0" rtlCol="0" anchor="t"/>
          <a:lstStyle/>
          <a:p>
            <a:pPr algn="l" indent="0" marL="0">
              <a:lnSpc>
                <a:spcPts val="3500"/>
              </a:lnSpc>
              <a:buNone/>
            </a:pPr>
            <a:r>
              <a:rPr lang="en-US" sz="2800" dirty="0">
                <a:solidFill>
                  <a:srgbClr val="000000"/>
                </a:solidFill>
                <a:latin typeface="Source Serif Pro Semi Bold" pitchFamily="34" charset="0"/>
                <a:ea typeface="Source Serif Pro Semi Bold" pitchFamily="34" charset="-122"/>
                <a:cs typeface="Source Serif Pro Semi Bold" pitchFamily="34" charset="-120"/>
              </a:rPr>
              <a:t>Experimental Results and Comparative Analysis</a:t>
            </a:r>
            <a:endParaRPr lang="en-US" sz="2800" dirty="0"/>
          </a:p>
        </p:txBody>
      </p:sp>
      <p:pic>
        <p:nvPicPr>
          <p:cNvPr id="3" name="Image 0" descr="preencoded.png">    </p:cNvPr>
          <p:cNvPicPr>
            <a:picLocks noChangeAspect="1"/>
          </p:cNvPicPr>
          <p:nvPr/>
        </p:nvPicPr>
        <p:blipFill>
          <a:blip r:embed="rId1"/>
          <a:stretch>
            <a:fillRect/>
          </a:stretch>
        </p:blipFill>
        <p:spPr>
          <a:xfrm>
            <a:off x="533519" y="1172528"/>
            <a:ext cx="13563362" cy="7138035"/>
          </a:xfrm>
          <a:prstGeom prst="rect">
            <a:avLst/>
          </a:prstGeom>
        </p:spPr>
      </p:pic>
      <p:sp>
        <p:nvSpPr>
          <p:cNvPr id="4" name="Shape 1"/>
          <p:cNvSpPr/>
          <p:nvPr/>
        </p:nvSpPr>
        <p:spPr>
          <a:xfrm>
            <a:off x="6362700" y="8310562"/>
            <a:ext cx="152400" cy="152400"/>
          </a:xfrm>
          <a:prstGeom prst="roundRect">
            <a:avLst>
              <a:gd name="adj" fmla="val 12000"/>
            </a:avLst>
          </a:prstGeom>
          <a:solidFill>
            <a:srgbClr val="350B41"/>
          </a:solidFill>
          <a:ln/>
        </p:spPr>
      </p:sp>
      <p:sp>
        <p:nvSpPr>
          <p:cNvPr id="5" name="Text 2"/>
          <p:cNvSpPr/>
          <p:nvPr/>
        </p:nvSpPr>
        <p:spPr>
          <a:xfrm>
            <a:off x="6576060" y="8310562"/>
            <a:ext cx="662940" cy="152400"/>
          </a:xfrm>
          <a:prstGeom prst="rect">
            <a:avLst/>
          </a:prstGeom>
          <a:noFill/>
          <a:ln/>
        </p:spPr>
        <p:txBody>
          <a:bodyPr wrap="none" lIns="0" tIns="0" rIns="0" bIns="0" rtlCol="0" anchor="t"/>
          <a:lstStyle/>
          <a:p>
            <a:pPr algn="l" indent="0" marL="0">
              <a:lnSpc>
                <a:spcPts val="1200"/>
              </a:lnSpc>
              <a:buNone/>
            </a:pPr>
            <a:r>
              <a:rPr lang="en-US" sz="1200" dirty="0">
                <a:solidFill>
                  <a:srgbClr val="272525"/>
                </a:solidFill>
                <a:latin typeface="Source Sans Pro" pitchFamily="34" charset="0"/>
                <a:ea typeface="Source Sans Pro" pitchFamily="34" charset="-122"/>
                <a:cs typeface="Source Sans Pro" pitchFamily="34" charset="-120"/>
              </a:rPr>
              <a:t>BRR% [14]</a:t>
            </a:r>
            <a:endParaRPr lang="en-US" sz="1200" dirty="0"/>
          </a:p>
        </p:txBody>
      </p:sp>
      <p:sp>
        <p:nvSpPr>
          <p:cNvPr id="6" name="Shape 3"/>
          <p:cNvSpPr/>
          <p:nvPr/>
        </p:nvSpPr>
        <p:spPr>
          <a:xfrm>
            <a:off x="7391400" y="8310562"/>
            <a:ext cx="152400" cy="152400"/>
          </a:xfrm>
          <a:prstGeom prst="roundRect">
            <a:avLst>
              <a:gd name="adj" fmla="val 12000"/>
            </a:avLst>
          </a:prstGeom>
          <a:solidFill>
            <a:srgbClr val="8E1FAD"/>
          </a:solidFill>
          <a:ln/>
        </p:spPr>
      </p:sp>
      <p:sp>
        <p:nvSpPr>
          <p:cNvPr id="7" name="Text 4"/>
          <p:cNvSpPr/>
          <p:nvPr/>
        </p:nvSpPr>
        <p:spPr>
          <a:xfrm>
            <a:off x="7604760" y="8310562"/>
            <a:ext cx="719376" cy="152400"/>
          </a:xfrm>
          <a:prstGeom prst="rect">
            <a:avLst/>
          </a:prstGeom>
          <a:noFill/>
          <a:ln/>
        </p:spPr>
        <p:txBody>
          <a:bodyPr wrap="none" lIns="0" tIns="0" rIns="0" bIns="0" rtlCol="0" anchor="t"/>
          <a:lstStyle/>
          <a:p>
            <a:pPr algn="l" indent="0" marL="0">
              <a:lnSpc>
                <a:spcPts val="1200"/>
              </a:lnSpc>
              <a:buNone/>
            </a:pPr>
            <a:r>
              <a:rPr lang="en-US" sz="1200" dirty="0">
                <a:solidFill>
                  <a:srgbClr val="272525"/>
                </a:solidFill>
                <a:latin typeface="Source Sans Pro" pitchFamily="34" charset="0"/>
                <a:ea typeface="Source Sans Pro" pitchFamily="34" charset="-122"/>
                <a:cs typeface="Source Sans Pro" pitchFamily="34" charset="-120"/>
              </a:rPr>
              <a:t>BRR% Ours</a:t>
            </a:r>
            <a:endParaRPr lang="en-US" sz="1200" dirty="0"/>
          </a:p>
        </p:txBody>
      </p:sp>
      <p:sp>
        <p:nvSpPr>
          <p:cNvPr id="8" name="Text 5"/>
          <p:cNvSpPr/>
          <p:nvPr/>
        </p:nvSpPr>
        <p:spPr>
          <a:xfrm>
            <a:off x="533519" y="8939451"/>
            <a:ext cx="13563362" cy="487918"/>
          </a:xfrm>
          <a:prstGeom prst="rect">
            <a:avLst/>
          </a:prstGeom>
          <a:noFill/>
          <a:ln/>
        </p:spPr>
        <p:txBody>
          <a:bodyPr wrap="square" lIns="0" tIns="0" rIns="0" bIns="0" rtlCol="0" anchor="t"/>
          <a:lstStyle/>
          <a:p>
            <a:pPr algn="l" indent="0" marL="0">
              <a:lnSpc>
                <a:spcPts val="1900"/>
              </a:lnSpc>
              <a:buNone/>
            </a:pPr>
            <a:r>
              <a:rPr lang="en-US" sz="1200" dirty="0">
                <a:solidFill>
                  <a:srgbClr val="272525"/>
                </a:solidFill>
                <a:latin typeface="Source Sans Pro" pitchFamily="34" charset="0"/>
                <a:ea typeface="Source Sans Pro" pitchFamily="34" charset="-122"/>
                <a:cs typeface="Source Sans Pro" pitchFamily="34" charset="-120"/>
              </a:rPr>
              <a:t>Our scheme demonstrates strong robustness against various noise types, particularly brightness, contrast, hue, histogram equalization, cutout, and Salt &amp; Pepper manipulations. While there's a performance dip in JPEG compression, possibly due to ViT integration, overall, our method matches or outperforms state-of-the-art techniques.</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2025-06-10T17:58:24Z</dcterms:created>
  <dcterms:modified xsi:type="dcterms:W3CDTF">2025-06-10T17:58:24Z</dcterms:modified>
</cp:coreProperties>
</file>